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8" r:id="rId5"/>
    <p:sldId id="322" r:id="rId6"/>
    <p:sldId id="443" r:id="rId7"/>
    <p:sldId id="446" r:id="rId8"/>
    <p:sldId id="444" r:id="rId9"/>
  </p:sldIdLst>
  <p:sldSz cx="9144000" cy="6858000" type="screen4x3"/>
  <p:notesSz cx="7102475" cy="1023461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78" userDrawn="1">
          <p15:clr>
            <a:srgbClr val="A4A3A4"/>
          </p15:clr>
        </p15:guide>
        <p15:guide id="2" pos="3651" userDrawn="1">
          <p15:clr>
            <a:srgbClr val="A4A3A4"/>
          </p15:clr>
        </p15:guide>
        <p15:guide id="3" orient="horz" pos="22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34"/>
    <a:srgbClr val="007934"/>
    <a:srgbClr val="FE6D73"/>
    <a:srgbClr val="007E36"/>
    <a:srgbClr val="00B69C"/>
    <a:srgbClr val="B0C893"/>
    <a:srgbClr val="CE9935"/>
    <a:srgbClr val="EBF1DE"/>
    <a:srgbClr val="D7E4BD"/>
    <a:srgbClr val="1444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Stile medio 4 - Color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799B23B-EC83-4686-B30A-512413B5E67A}" styleName="Stile chiaro 3 - Color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22" autoAdjust="0"/>
    <p:restoredTop sz="96247" autoAdjust="0"/>
  </p:normalViewPr>
  <p:slideViewPr>
    <p:cSldViewPr>
      <p:cViewPr varScale="1">
        <p:scale>
          <a:sx n="114" d="100"/>
          <a:sy n="114" d="100"/>
        </p:scale>
        <p:origin x="1326" y="102"/>
      </p:cViewPr>
      <p:guideLst>
        <p:guide orient="horz" pos="2478"/>
        <p:guide pos="3651"/>
        <p:guide orient="horz" pos="22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330" y="-102"/>
      </p:cViewPr>
      <p:guideLst>
        <p:guide orient="horz" pos="3223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512304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512304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r">
              <a:defRPr sz="1200"/>
            </a:lvl1pPr>
          </a:lstStyle>
          <a:p>
            <a:fld id="{566F6519-E2BE-413D-B204-A3910BCEFF58}" type="datetimeFigureOut">
              <a:rPr lang="it-IT" smtClean="0"/>
              <a:pPr/>
              <a:t>26/11/2025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0673"/>
            <a:ext cx="3078513" cy="512303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2304" y="9720673"/>
            <a:ext cx="3078513" cy="512303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r">
              <a:defRPr sz="1200"/>
            </a:lvl1pPr>
          </a:lstStyle>
          <a:p>
            <a:fld id="{FC82C955-9DD8-4075-85DC-CBE92D74A6F2}" type="slidenum">
              <a:rPr lang="it-IT" smtClean="0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98077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511731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1731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AE49585-56F0-46DB-85AB-7A629F3D7B4F}" type="datetimeFigureOut">
              <a:rPr lang="it-IT"/>
              <a:pPr>
                <a:defRPr/>
              </a:pPr>
              <a:t>26/11/2025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87" tIns="47393" rIns="94787" bIns="47393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10248" y="4861442"/>
            <a:ext cx="5681980" cy="4605576"/>
          </a:xfrm>
          <a:prstGeom prst="rect">
            <a:avLst/>
          </a:prstGeom>
        </p:spPr>
        <p:txBody>
          <a:bodyPr vert="horz" lIns="94787" tIns="47393" rIns="94787" bIns="47393" rtlCol="0">
            <a:normAutofit/>
          </a:bodyPr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7739" cy="511731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3093" y="9721106"/>
            <a:ext cx="3077739" cy="511731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5FFE4EF-08C3-4187-A8D8-746CC4E35448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96636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37273-2E30-493A-847A-ABEF0476C09E}" type="datetimeFigureOut">
              <a:rPr lang="it-IT"/>
              <a:pPr>
                <a:defRPr/>
              </a:pPr>
              <a:t>26/11/2025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3F3BB-8E2B-44FB-9453-80D92D2F220F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ADB01-1502-4763-87C3-7FE7E2EE1B53}" type="datetimeFigureOut">
              <a:rPr lang="it-IT"/>
              <a:pPr>
                <a:defRPr/>
              </a:pPr>
              <a:t>26/11/2025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82995-FE3D-4E75-A53E-013E36F6BEAA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39CC8-5CCA-4973-9FEA-B32CF4289B8D}" type="datetimeFigureOut">
              <a:rPr lang="it-IT"/>
              <a:pPr>
                <a:defRPr/>
              </a:pPr>
              <a:t>26/11/2025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5891B-5F6B-4023-8C68-36FA731A5925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9CC4C-15FF-48A6-8619-F889556FA5ED}" type="datetimeFigureOut">
              <a:rPr lang="it-IT"/>
              <a:pPr>
                <a:defRPr/>
              </a:pPr>
              <a:t>26/11/2025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BD3DA-C034-4898-BA45-6809ADB261A2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FEF2D-C472-4CB0-96CB-8D38AB2BEAE1}" type="datetimeFigureOut">
              <a:rPr lang="it-IT"/>
              <a:pPr>
                <a:defRPr/>
              </a:pPr>
              <a:t>26/11/2025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1B898-7F3B-4BBA-81EB-C643159A977E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F8669-CBB7-44D7-BDEF-7BEB95029EEF}" type="datetimeFigureOut">
              <a:rPr lang="it-IT"/>
              <a:pPr>
                <a:defRPr/>
              </a:pPr>
              <a:t>26/11/2025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ABFDA-56EF-4C93-A042-3530664A50BA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F98A4-5E81-4F4C-95C4-1B9EAB0FBD46}" type="datetimeFigureOut">
              <a:rPr lang="it-IT"/>
              <a:pPr>
                <a:defRPr/>
              </a:pPr>
              <a:t>26/11/2025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FBE93-B25B-4386-9494-7B3DBA3C49AF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B72A8-F568-4093-A334-F1FF5918619E}" type="datetimeFigureOut">
              <a:rPr lang="it-IT"/>
              <a:pPr>
                <a:defRPr/>
              </a:pPr>
              <a:t>26/11/2025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68D65-1C4E-4A80-AFA8-B720A48D6D2A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3763D-C9E5-4008-8403-8BB54E030B9D}" type="datetimeFigureOut">
              <a:rPr lang="it-IT"/>
              <a:pPr>
                <a:defRPr/>
              </a:pPr>
              <a:t>26/11/2025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351E6-12DB-42A6-B141-5E9B1E16C945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9CAFF-6856-4852-8959-DF81265048EF}" type="datetimeFigureOut">
              <a:rPr lang="it-IT"/>
              <a:pPr>
                <a:defRPr/>
              </a:pPr>
              <a:t>26/11/2025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74867-684F-4E16-B273-E067DD67B871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22914-6AF3-4F9F-9D73-9257EA90EA77}" type="datetimeFigureOut">
              <a:rPr lang="it-IT"/>
              <a:pPr>
                <a:defRPr/>
              </a:pPr>
              <a:t>26/11/2025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E34F4-EDE0-4D9A-87E3-5F9BD1E277F1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E1022D-E0BF-438F-8BE0-918D82ACBBAC}" type="datetimeFigureOut">
              <a:rPr lang="it-IT"/>
              <a:pPr>
                <a:defRPr/>
              </a:pPr>
              <a:t>26/11/2025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EF3F666-E997-4103-AE91-0D9124824280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31B37054-16E7-D831-2BC7-DFEAC7C7C50B}"/>
              </a:ext>
            </a:extLst>
          </p:cNvPr>
          <p:cNvSpPr/>
          <p:nvPr/>
        </p:nvSpPr>
        <p:spPr>
          <a:xfrm>
            <a:off x="-2909" y="0"/>
            <a:ext cx="9144000" cy="642937"/>
          </a:xfrm>
          <a:prstGeom prst="rect">
            <a:avLst/>
          </a:prstGeom>
          <a:gradFill flip="none" rotWithShape="1">
            <a:gsLst>
              <a:gs pos="0">
                <a:srgbClr val="4C8208">
                  <a:tint val="66000"/>
                  <a:satMod val="160000"/>
                </a:srgbClr>
              </a:gs>
              <a:gs pos="50000">
                <a:srgbClr val="4C8208">
                  <a:tint val="44500"/>
                  <a:satMod val="160000"/>
                </a:srgbClr>
              </a:gs>
              <a:gs pos="100000">
                <a:srgbClr val="4C8208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Rettangolo arrotondato 54">
            <a:extLst>
              <a:ext uri="{FF2B5EF4-FFF2-40B4-BE49-F238E27FC236}">
                <a16:creationId xmlns:a16="http://schemas.microsoft.com/office/drawing/2014/main" id="{D58C5212-D4AC-FCB5-1569-8FAE219F298E}"/>
              </a:ext>
            </a:extLst>
          </p:cNvPr>
          <p:cNvSpPr/>
          <p:nvPr/>
        </p:nvSpPr>
        <p:spPr>
          <a:xfrm>
            <a:off x="0" y="6046436"/>
            <a:ext cx="9144000" cy="45719"/>
          </a:xfrm>
          <a:prstGeom prst="roundRect">
            <a:avLst/>
          </a:prstGeom>
          <a:solidFill>
            <a:srgbClr val="4C8208"/>
          </a:solidFill>
          <a:ln>
            <a:solidFill>
              <a:srgbClr val="4C820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" name="Titolo 16">
            <a:extLst>
              <a:ext uri="{FF2B5EF4-FFF2-40B4-BE49-F238E27FC236}">
                <a16:creationId xmlns:a16="http://schemas.microsoft.com/office/drawing/2014/main" id="{2FE7ED9B-FFCB-B276-5F50-09931DD65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852936"/>
            <a:ext cx="8496944" cy="720080"/>
          </a:xfrm>
        </p:spPr>
        <p:txBody>
          <a:bodyPr/>
          <a:lstStyle/>
          <a:p>
            <a:r>
              <a:rPr lang="it-IT" sz="4800" b="1" i="1" dirty="0">
                <a:latin typeface="Aptos" panose="020B0004020202020204" pitchFamily="34" charset="0"/>
                <a:ea typeface="Calibri"/>
                <a:cs typeface="Calibri"/>
              </a:rPr>
              <a:t>Kautex - KBSH 2-60 </a:t>
            </a:r>
            <a:br>
              <a:rPr lang="it-IT" sz="2000" b="1" dirty="0">
                <a:latin typeface="Aptos" panose="020B0004020202020204" pitchFamily="34" charset="0"/>
                <a:ea typeface="Calibri"/>
                <a:cs typeface="Calibri"/>
              </a:rPr>
            </a:br>
            <a:endParaRPr lang="it-IT" sz="2000" b="1" dirty="0">
              <a:latin typeface="Aptos" panose="020B0004020202020204" pitchFamily="34" charset="0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5D477D1E-12F7-0013-7CA0-8595DE35BF38}"/>
              </a:ext>
            </a:extLst>
          </p:cNvPr>
          <p:cNvSpPr/>
          <p:nvPr/>
        </p:nvSpPr>
        <p:spPr>
          <a:xfrm>
            <a:off x="1588" y="6215063"/>
            <a:ext cx="9144000" cy="642937"/>
          </a:xfrm>
          <a:prstGeom prst="rect">
            <a:avLst/>
          </a:prstGeom>
          <a:gradFill flip="none" rotWithShape="1">
            <a:gsLst>
              <a:gs pos="0">
                <a:srgbClr val="4C8208">
                  <a:tint val="66000"/>
                  <a:satMod val="160000"/>
                </a:srgbClr>
              </a:gs>
              <a:gs pos="50000">
                <a:srgbClr val="4C8208">
                  <a:tint val="44500"/>
                  <a:satMod val="160000"/>
                </a:srgbClr>
              </a:gs>
              <a:gs pos="100000">
                <a:srgbClr val="4C8208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ZoneTexte 25"/>
          <p:cNvSpPr txBox="1">
            <a:spLocks noChangeArrowheads="1"/>
          </p:cNvSpPr>
          <p:nvPr/>
        </p:nvSpPr>
        <p:spPr bwMode="auto">
          <a:xfrm>
            <a:off x="47707" y="96238"/>
            <a:ext cx="69294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it-IT"/>
            </a:defPPr>
            <a:lvl1pPr>
              <a:defRPr sz="1600" b="1" i="1">
                <a:latin typeface="Aptos Display" panose="020B0004020202020204" pitchFamily="34" charset="0"/>
              </a:defRPr>
            </a:lvl1pPr>
          </a:lstStyle>
          <a:p>
            <a:r>
              <a:rPr lang="en-US" dirty="0"/>
              <a:t>General information</a:t>
            </a:r>
          </a:p>
        </p:txBody>
      </p:sp>
      <p:sp>
        <p:nvSpPr>
          <p:cNvPr id="2" name="Rettangolo arrotondato 54">
            <a:extLst>
              <a:ext uri="{FF2B5EF4-FFF2-40B4-BE49-F238E27FC236}">
                <a16:creationId xmlns:a16="http://schemas.microsoft.com/office/drawing/2014/main" id="{1A92913E-5DBD-6EDA-1223-225CBCB49BA7}"/>
              </a:ext>
            </a:extLst>
          </p:cNvPr>
          <p:cNvSpPr/>
          <p:nvPr/>
        </p:nvSpPr>
        <p:spPr>
          <a:xfrm>
            <a:off x="0" y="6072206"/>
            <a:ext cx="9144000" cy="142876"/>
          </a:xfrm>
          <a:prstGeom prst="roundRect">
            <a:avLst/>
          </a:prstGeom>
          <a:solidFill>
            <a:srgbClr val="4C8208"/>
          </a:solidFill>
          <a:ln>
            <a:solidFill>
              <a:srgbClr val="4C820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cxnSp>
        <p:nvCxnSpPr>
          <p:cNvPr id="4" name="Straight Connector 4">
            <a:extLst>
              <a:ext uri="{FF2B5EF4-FFF2-40B4-BE49-F238E27FC236}">
                <a16:creationId xmlns:a16="http://schemas.microsoft.com/office/drawing/2014/main" id="{4ACFE239-40E6-4EB7-0CB2-1DA20D199D12}"/>
              </a:ext>
            </a:extLst>
          </p:cNvPr>
          <p:cNvCxnSpPr>
            <a:cxnSpLocks/>
          </p:cNvCxnSpPr>
          <p:nvPr/>
        </p:nvCxnSpPr>
        <p:spPr bwMode="auto">
          <a:xfrm>
            <a:off x="-7938" y="500063"/>
            <a:ext cx="7258297" cy="20070"/>
          </a:xfrm>
          <a:prstGeom prst="line">
            <a:avLst/>
          </a:prstGeom>
          <a:ln>
            <a:solidFill>
              <a:srgbClr val="4C8208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id="{00BBA3B2-BCF2-D24E-78E8-44BCEF4639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4" t="3155" r="3129"/>
          <a:stretch/>
        </p:blipFill>
        <p:spPr>
          <a:xfrm>
            <a:off x="200530" y="1129809"/>
            <a:ext cx="4824537" cy="341704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52697F5-96D6-4B17-9E91-4BEB9233F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4704835"/>
            <a:ext cx="1944216" cy="1287092"/>
          </a:xfrm>
          <a:prstGeom prst="rect">
            <a:avLst/>
          </a:prstGeom>
        </p:spPr>
      </p:pic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B15F0720-62FE-E120-A77D-6534ACBB71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068754"/>
              </p:ext>
            </p:extLst>
          </p:nvPr>
        </p:nvGraphicFramePr>
        <p:xfrm>
          <a:off x="5142451" y="1129808"/>
          <a:ext cx="3678021" cy="34238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51005">
                  <a:extLst>
                    <a:ext uri="{9D8B030D-6E8A-4147-A177-3AD203B41FA5}">
                      <a16:colId xmlns:a16="http://schemas.microsoft.com/office/drawing/2014/main" val="2091325164"/>
                    </a:ext>
                  </a:extLst>
                </a:gridCol>
                <a:gridCol w="1227016">
                  <a:extLst>
                    <a:ext uri="{9D8B030D-6E8A-4147-A177-3AD203B41FA5}">
                      <a16:colId xmlns:a16="http://schemas.microsoft.com/office/drawing/2014/main" val="3860267059"/>
                    </a:ext>
                  </a:extLst>
                </a:gridCol>
              </a:tblGrid>
              <a:tr h="207112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Description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A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Value</a:t>
                      </a:r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A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890091"/>
                  </a:ext>
                </a:extLst>
              </a:tr>
              <a:tr h="202964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Year</a:t>
                      </a:r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 of </a:t>
                      </a:r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costruction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2004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579760"/>
                  </a:ext>
                </a:extLst>
              </a:tr>
              <a:tr h="202964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Working hours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48.930 h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8780844"/>
                  </a:ext>
                </a:extLst>
              </a:tr>
              <a:tr h="20296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Dimensions</a:t>
                      </a:r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 mould holder </a:t>
                      </a:r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plat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598369"/>
                  </a:ext>
                </a:extLst>
              </a:tr>
              <a:tr h="202964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  <a:latin typeface="Aptos" panose="020B0004020202020204" pitchFamily="34" charset="0"/>
                        </a:rPr>
                        <a:t>Width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>
                          <a:effectLst/>
                          <a:latin typeface="Aptos" panose="020B0004020202020204" pitchFamily="34" charset="0"/>
                        </a:rPr>
                        <a:t>900 mm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1157164"/>
                  </a:ext>
                </a:extLst>
              </a:tr>
              <a:tr h="202964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Lenght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1.200 mm 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1006444"/>
                  </a:ext>
                </a:extLst>
              </a:tr>
              <a:tr h="20296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Dimension</a:t>
                      </a:r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 mould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587161"/>
                  </a:ext>
                </a:extLst>
              </a:tr>
              <a:tr h="202964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Width</a:t>
                      </a:r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 maximum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>
                          <a:effectLst/>
                          <a:latin typeface="Aptos" panose="020B0004020202020204" pitchFamily="34" charset="0"/>
                        </a:rPr>
                        <a:t>900 mm 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841531"/>
                  </a:ext>
                </a:extLst>
              </a:tr>
              <a:tr h="202964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Thickness</a:t>
                      </a:r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 mould minimum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625 mm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6876560"/>
                  </a:ext>
                </a:extLst>
              </a:tr>
              <a:tr h="202964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Height</a:t>
                      </a:r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 mould maximum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>
                          <a:effectLst/>
                          <a:latin typeface="Aptos" panose="020B0004020202020204" pitchFamily="34" charset="0"/>
                        </a:rPr>
                        <a:t>1.700 mm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3414703"/>
                  </a:ext>
                </a:extLst>
              </a:tr>
              <a:tr h="202964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Weight mould maximum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4.000 kg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7818195"/>
                  </a:ext>
                </a:extLst>
              </a:tr>
              <a:tr h="2029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Aptos" panose="020B0004020202020204" pitchFamily="34" charset="0"/>
                        </a:rPr>
                        <a:t>General dimensions of the machina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455774"/>
                  </a:ext>
                </a:extLst>
              </a:tr>
              <a:tr h="202964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Lenght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7.750 mm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1755617"/>
                  </a:ext>
                </a:extLst>
              </a:tr>
              <a:tr h="202964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Width</a:t>
                      </a:r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 (</a:t>
                      </a:r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without</a:t>
                      </a:r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 control cabinet)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4.400 mm 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6838104"/>
                  </a:ext>
                </a:extLst>
              </a:tr>
              <a:tr h="202964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  <a:latin typeface="Aptos" panose="020B0004020202020204" pitchFamily="34" charset="0"/>
                        </a:rPr>
                        <a:t>Height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5.500 mm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2100572"/>
                  </a:ext>
                </a:extLst>
              </a:tr>
              <a:tr h="36844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effectLst/>
                          <a:latin typeface="Aptos" panose="020B0004020202020204" pitchFamily="34" charset="0"/>
                        </a:rPr>
                        <a:t>Widht</a:t>
                      </a:r>
                      <a:r>
                        <a:rPr lang="en-US" sz="1200" u="none" strike="noStrike" dirty="0">
                          <a:effectLst/>
                          <a:latin typeface="Aptos" panose="020B0004020202020204" pitchFamily="34" charset="0"/>
                        </a:rPr>
                        <a:t> control cabinet (for free position)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2.400 mm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6139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5745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65B3BCE7-C7E7-F388-4B4F-2395681046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74" t="5214" r="984" b="4339"/>
          <a:stretch/>
        </p:blipFill>
        <p:spPr>
          <a:xfrm>
            <a:off x="5643906" y="3154588"/>
            <a:ext cx="3276046" cy="2833336"/>
          </a:xfrm>
          <a:prstGeom prst="rect">
            <a:avLst/>
          </a:prstGeom>
          <a:ln>
            <a:noFill/>
          </a:ln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5D477D1E-12F7-0013-7CA0-8595DE35BF38}"/>
              </a:ext>
            </a:extLst>
          </p:cNvPr>
          <p:cNvSpPr/>
          <p:nvPr/>
        </p:nvSpPr>
        <p:spPr>
          <a:xfrm>
            <a:off x="1588" y="6215063"/>
            <a:ext cx="9144000" cy="642937"/>
          </a:xfrm>
          <a:prstGeom prst="rect">
            <a:avLst/>
          </a:prstGeom>
          <a:gradFill flip="none" rotWithShape="1">
            <a:gsLst>
              <a:gs pos="0">
                <a:srgbClr val="4C8208">
                  <a:tint val="66000"/>
                  <a:satMod val="160000"/>
                </a:srgbClr>
              </a:gs>
              <a:gs pos="50000">
                <a:srgbClr val="4C8208">
                  <a:tint val="44500"/>
                  <a:satMod val="160000"/>
                </a:srgbClr>
              </a:gs>
              <a:gs pos="100000">
                <a:srgbClr val="4C8208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ZoneTexte 25"/>
          <p:cNvSpPr txBox="1">
            <a:spLocks noChangeArrowheads="1"/>
          </p:cNvSpPr>
          <p:nvPr/>
        </p:nvSpPr>
        <p:spPr bwMode="auto">
          <a:xfrm>
            <a:off x="107504" y="66992"/>
            <a:ext cx="69294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i="1" dirty="0">
                <a:latin typeface="Aptos Display" panose="020B0004020202020204" pitchFamily="34" charset="0"/>
              </a:rPr>
              <a:t>Clamping unit</a:t>
            </a:r>
            <a:endParaRPr lang="en-US" b="1" i="1" dirty="0">
              <a:latin typeface="Aptos Display" panose="020B0004020202020204" pitchFamily="34" charset="0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8316416" y="6669360"/>
            <a:ext cx="8275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800" i="1" dirty="0"/>
              <a:t>Confidential</a:t>
            </a:r>
          </a:p>
        </p:txBody>
      </p:sp>
      <p:sp>
        <p:nvSpPr>
          <p:cNvPr id="2" name="Rettangolo arrotondato 54">
            <a:extLst>
              <a:ext uri="{FF2B5EF4-FFF2-40B4-BE49-F238E27FC236}">
                <a16:creationId xmlns:a16="http://schemas.microsoft.com/office/drawing/2014/main" id="{1A92913E-5DBD-6EDA-1223-225CBCB49BA7}"/>
              </a:ext>
            </a:extLst>
          </p:cNvPr>
          <p:cNvSpPr/>
          <p:nvPr/>
        </p:nvSpPr>
        <p:spPr>
          <a:xfrm>
            <a:off x="0" y="6072206"/>
            <a:ext cx="9144000" cy="142876"/>
          </a:xfrm>
          <a:prstGeom prst="roundRect">
            <a:avLst/>
          </a:prstGeom>
          <a:solidFill>
            <a:srgbClr val="4C8208"/>
          </a:solidFill>
          <a:ln>
            <a:solidFill>
              <a:srgbClr val="4C820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cxnSp>
        <p:nvCxnSpPr>
          <p:cNvPr id="4" name="Straight Connector 4">
            <a:extLst>
              <a:ext uri="{FF2B5EF4-FFF2-40B4-BE49-F238E27FC236}">
                <a16:creationId xmlns:a16="http://schemas.microsoft.com/office/drawing/2014/main" id="{4ACFE239-40E6-4EB7-0CB2-1DA20D199D12}"/>
              </a:ext>
            </a:extLst>
          </p:cNvPr>
          <p:cNvCxnSpPr>
            <a:cxnSpLocks/>
          </p:cNvCxnSpPr>
          <p:nvPr/>
        </p:nvCxnSpPr>
        <p:spPr bwMode="auto">
          <a:xfrm>
            <a:off x="-7938" y="500063"/>
            <a:ext cx="7258297" cy="20070"/>
          </a:xfrm>
          <a:prstGeom prst="line">
            <a:avLst/>
          </a:prstGeom>
          <a:ln>
            <a:solidFill>
              <a:srgbClr val="4C8208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C8147F3-4917-F29C-34B5-B1571C7D633A}"/>
              </a:ext>
            </a:extLst>
          </p:cNvPr>
          <p:cNvSpPr txBox="1"/>
          <p:nvPr/>
        </p:nvSpPr>
        <p:spPr>
          <a:xfrm>
            <a:off x="157585" y="958212"/>
            <a:ext cx="8662887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1600" dirty="0">
                <a:latin typeface="Aptos" panose="020B0004020202020204" pitchFamily="34" charset="0"/>
              </a:rPr>
              <a:t>The </a:t>
            </a:r>
            <a:r>
              <a:rPr lang="it-IT" sz="1600" dirty="0" err="1">
                <a:latin typeface="Aptos" panose="020B0004020202020204" pitchFamily="34" charset="0"/>
              </a:rPr>
              <a:t>clamping</a:t>
            </a:r>
            <a:r>
              <a:rPr lang="it-IT" sz="1600" dirty="0">
                <a:latin typeface="Aptos" panose="020B0004020202020204" pitchFamily="34" charset="0"/>
              </a:rPr>
              <a:t> </a:t>
            </a:r>
            <a:r>
              <a:rPr lang="it-IT" sz="1600" dirty="0" err="1">
                <a:latin typeface="Aptos" panose="020B0004020202020204" pitchFamily="34" charset="0"/>
              </a:rPr>
              <a:t>unit</a:t>
            </a:r>
            <a:r>
              <a:rPr lang="it-IT" sz="1600" dirty="0">
                <a:latin typeface="Aptos" panose="020B0004020202020204" pitchFamily="34" charset="0"/>
              </a:rPr>
              <a:t> </a:t>
            </a:r>
            <a:r>
              <a:rPr lang="en-US" sz="1600" dirty="0">
                <a:latin typeface="Aptos" panose="020B0004020202020204" pitchFamily="34" charset="0"/>
              </a:rPr>
              <a:t>consists of a base frame and a front and rear end plate support. </a:t>
            </a:r>
          </a:p>
          <a:p>
            <a:pPr algn="just"/>
            <a:r>
              <a:rPr lang="en-US" sz="1600" dirty="0">
                <a:latin typeface="Aptos" panose="020B0004020202020204" pitchFamily="34" charset="0"/>
              </a:rPr>
              <a:t>The opening and closing of the support plates, are carried out by an electric motor through a sphere's recirculation transmission.</a:t>
            </a:r>
            <a:endParaRPr lang="it-IT" sz="1600" dirty="0">
              <a:latin typeface="Aptos" panose="020B000402020202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4D03EF5-D4B7-F63C-A3A0-5E50C3C156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4" t="2828" r="1110"/>
          <a:stretch/>
        </p:blipFill>
        <p:spPr>
          <a:xfrm>
            <a:off x="157585" y="2045163"/>
            <a:ext cx="5367289" cy="3384125"/>
          </a:xfrm>
          <a:prstGeom prst="rect">
            <a:avLst/>
          </a:prstGeom>
        </p:spPr>
      </p:pic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D9628BDD-729F-624C-9E9E-D154F97353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918473"/>
              </p:ext>
            </p:extLst>
          </p:nvPr>
        </p:nvGraphicFramePr>
        <p:xfrm>
          <a:off x="5732529" y="2047783"/>
          <a:ext cx="3098800" cy="9620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35815">
                  <a:extLst>
                    <a:ext uri="{9D8B030D-6E8A-4147-A177-3AD203B41FA5}">
                      <a16:colId xmlns:a16="http://schemas.microsoft.com/office/drawing/2014/main" val="807615228"/>
                    </a:ext>
                  </a:extLst>
                </a:gridCol>
                <a:gridCol w="1162985">
                  <a:extLst>
                    <a:ext uri="{9D8B030D-6E8A-4147-A177-3AD203B41FA5}">
                      <a16:colId xmlns:a16="http://schemas.microsoft.com/office/drawing/2014/main" val="1943660924"/>
                    </a:ext>
                  </a:extLst>
                </a:gridCol>
              </a:tblGrid>
              <a:tr h="15708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Description</a:t>
                      </a:r>
                      <a:endParaRPr lang="it-IT" sz="1200" b="1" u="none" strike="noStrike" kern="12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A3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Value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A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6767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Tonnage</a:t>
                      </a:r>
                      <a:endParaRPr lang="it-IT" sz="1200" b="0" u="none" strike="noStrike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60 Ton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33675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Tool min. </a:t>
                      </a:r>
                      <a:r>
                        <a:rPr lang="it-IT" sz="12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thickness</a:t>
                      </a:r>
                      <a:endParaRPr lang="it-IT" sz="1200" b="0" u="none" strike="noStrike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625 cm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0887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Clamping</a:t>
                      </a:r>
                      <a:r>
                        <a:rPr lang="it-IT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unit</a:t>
                      </a:r>
                      <a:r>
                        <a:rPr lang="it-IT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 max opening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1.450 mm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75664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Column</a:t>
                      </a:r>
                      <a:r>
                        <a:rPr lang="it-IT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passage</a:t>
                      </a:r>
                      <a:endParaRPr lang="it-IT" sz="1200" b="0" u="none" strike="noStrike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900x1200 mm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472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028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F46F2431-A847-2ACC-BEC0-D0ED2755A6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8" t="21775" r="1692" b="19546"/>
          <a:stretch/>
        </p:blipFill>
        <p:spPr>
          <a:xfrm>
            <a:off x="4656588" y="4076274"/>
            <a:ext cx="3513533" cy="1961531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5D477D1E-12F7-0013-7CA0-8595DE35BF38}"/>
              </a:ext>
            </a:extLst>
          </p:cNvPr>
          <p:cNvSpPr/>
          <p:nvPr/>
        </p:nvSpPr>
        <p:spPr>
          <a:xfrm>
            <a:off x="1588" y="6215063"/>
            <a:ext cx="9144000" cy="642937"/>
          </a:xfrm>
          <a:prstGeom prst="rect">
            <a:avLst/>
          </a:prstGeom>
          <a:gradFill flip="none" rotWithShape="1">
            <a:gsLst>
              <a:gs pos="0">
                <a:srgbClr val="4C8208">
                  <a:tint val="66000"/>
                  <a:satMod val="160000"/>
                </a:srgbClr>
              </a:gs>
              <a:gs pos="50000">
                <a:srgbClr val="4C8208">
                  <a:tint val="44500"/>
                  <a:satMod val="160000"/>
                </a:srgbClr>
              </a:gs>
              <a:gs pos="100000">
                <a:srgbClr val="4C8208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ZoneTexte 25"/>
          <p:cNvSpPr txBox="1">
            <a:spLocks noChangeArrowheads="1"/>
          </p:cNvSpPr>
          <p:nvPr/>
        </p:nvSpPr>
        <p:spPr bwMode="auto">
          <a:xfrm>
            <a:off x="63203" y="66525"/>
            <a:ext cx="69294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i="1" dirty="0">
                <a:latin typeface="Aptos Display" panose="020B0004020202020204" pitchFamily="34" charset="0"/>
              </a:rPr>
              <a:t>Extrusion unit</a:t>
            </a:r>
          </a:p>
        </p:txBody>
      </p:sp>
      <p:sp>
        <p:nvSpPr>
          <p:cNvPr id="2" name="Rettangolo arrotondato 54">
            <a:extLst>
              <a:ext uri="{FF2B5EF4-FFF2-40B4-BE49-F238E27FC236}">
                <a16:creationId xmlns:a16="http://schemas.microsoft.com/office/drawing/2014/main" id="{1A92913E-5DBD-6EDA-1223-225CBCB49BA7}"/>
              </a:ext>
            </a:extLst>
          </p:cNvPr>
          <p:cNvSpPr/>
          <p:nvPr/>
        </p:nvSpPr>
        <p:spPr>
          <a:xfrm>
            <a:off x="0" y="6072206"/>
            <a:ext cx="9144000" cy="142876"/>
          </a:xfrm>
          <a:prstGeom prst="roundRect">
            <a:avLst/>
          </a:prstGeom>
          <a:solidFill>
            <a:srgbClr val="4C8208"/>
          </a:solidFill>
          <a:ln>
            <a:solidFill>
              <a:srgbClr val="4C820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cxnSp>
        <p:nvCxnSpPr>
          <p:cNvPr id="4" name="Straight Connector 4">
            <a:extLst>
              <a:ext uri="{FF2B5EF4-FFF2-40B4-BE49-F238E27FC236}">
                <a16:creationId xmlns:a16="http://schemas.microsoft.com/office/drawing/2014/main" id="{4ACFE239-40E6-4EB7-0CB2-1DA20D199D12}"/>
              </a:ext>
            </a:extLst>
          </p:cNvPr>
          <p:cNvCxnSpPr>
            <a:cxnSpLocks/>
          </p:cNvCxnSpPr>
          <p:nvPr/>
        </p:nvCxnSpPr>
        <p:spPr bwMode="auto">
          <a:xfrm>
            <a:off x="-7938" y="500063"/>
            <a:ext cx="7258297" cy="20070"/>
          </a:xfrm>
          <a:prstGeom prst="line">
            <a:avLst/>
          </a:prstGeom>
          <a:ln>
            <a:solidFill>
              <a:srgbClr val="4C8208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id="{CC25BB0A-AA1C-84CC-290C-0EF0201DB4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2690" y="914731"/>
            <a:ext cx="4641330" cy="3127142"/>
          </a:xfrm>
          <a:prstGeom prst="rect">
            <a:avLst/>
          </a:prstGeom>
        </p:spPr>
      </p:pic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3C1D9FF9-2D22-0070-7FA8-18E23D84EE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92115"/>
              </p:ext>
            </p:extLst>
          </p:nvPr>
        </p:nvGraphicFramePr>
        <p:xfrm>
          <a:off x="179512" y="933502"/>
          <a:ext cx="3816424" cy="31414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3093">
                  <a:extLst>
                    <a:ext uri="{9D8B030D-6E8A-4147-A177-3AD203B41FA5}">
                      <a16:colId xmlns:a16="http://schemas.microsoft.com/office/drawing/2014/main" val="4001602630"/>
                    </a:ext>
                  </a:extLst>
                </a:gridCol>
                <a:gridCol w="1703331">
                  <a:extLst>
                    <a:ext uri="{9D8B030D-6E8A-4147-A177-3AD203B41FA5}">
                      <a16:colId xmlns:a16="http://schemas.microsoft.com/office/drawing/2014/main" val="829976602"/>
                    </a:ext>
                  </a:extLst>
                </a:gridCol>
              </a:tblGrid>
              <a:tr h="22439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Description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A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Value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A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957622"/>
                  </a:ext>
                </a:extLst>
              </a:tr>
              <a:tr h="22439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Cylinder</a:t>
                      </a:r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number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1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9431567"/>
                  </a:ext>
                </a:extLst>
              </a:tr>
              <a:tr h="22439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ø </a:t>
                      </a:r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Screw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100 mm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5462595"/>
                  </a:ext>
                </a:extLst>
              </a:tr>
              <a:tr h="22439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L/D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25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017666"/>
                  </a:ext>
                </a:extLst>
              </a:tr>
              <a:tr h="22439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  <a:latin typeface="Aptos" panose="020B0004020202020204" pitchFamily="34" charset="0"/>
                        </a:rPr>
                        <a:t>Electric motor power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81 kW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7016211"/>
                  </a:ext>
                </a:extLst>
              </a:tr>
              <a:tr h="22439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Heating</a:t>
                      </a:r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 power (380/415 V)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18/21,6 kW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1655476"/>
                  </a:ext>
                </a:extLst>
              </a:tr>
              <a:tr h="22439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  <a:latin typeface="Aptos" panose="020B0004020202020204" pitchFamily="34" charset="0"/>
                        </a:rPr>
                        <a:t>Turbofan power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0,72 kW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5046850"/>
                  </a:ext>
                </a:extLst>
              </a:tr>
              <a:tr h="22439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  <a:latin typeface="Aptos" panose="020B0004020202020204" pitchFamily="34" charset="0"/>
                        </a:rPr>
                        <a:t>N° controlled temp. zones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3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6181650"/>
                  </a:ext>
                </a:extLst>
              </a:tr>
              <a:tr h="22439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ø </a:t>
                      </a:r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Cooling</a:t>
                      </a:r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 water connection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R 1/2 in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481146"/>
                  </a:ext>
                </a:extLst>
              </a:tr>
              <a:tr h="22439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∆p </a:t>
                      </a:r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Cooling</a:t>
                      </a:r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 water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4 bar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540070"/>
                  </a:ext>
                </a:extLst>
              </a:tr>
              <a:tr h="22439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Cooling</a:t>
                      </a:r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 water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5-6 C°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6328325"/>
                  </a:ext>
                </a:extLst>
              </a:tr>
              <a:tr h="22439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Extruder</a:t>
                      </a:r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 weight (</a:t>
                      </a:r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whit</a:t>
                      </a:r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motor</a:t>
                      </a:r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)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2.500 kg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6474609"/>
                  </a:ext>
                </a:extLst>
              </a:tr>
              <a:tr h="22439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Filling oil </a:t>
                      </a:r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gearbox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70 l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5648533"/>
                  </a:ext>
                </a:extLst>
              </a:tr>
              <a:tr h="22439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Oil </a:t>
                      </a:r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gearbox</a:t>
                      </a:r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it-IT" sz="1200" u="none" strike="noStrike" dirty="0" err="1">
                          <a:effectLst/>
                          <a:latin typeface="Aptos" panose="020B0004020202020204" pitchFamily="34" charset="0"/>
                        </a:rPr>
                        <a:t>type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CLP ISO VG 320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3350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4146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5D477D1E-12F7-0013-7CA0-8595DE35BF38}"/>
              </a:ext>
            </a:extLst>
          </p:cNvPr>
          <p:cNvSpPr/>
          <p:nvPr/>
        </p:nvSpPr>
        <p:spPr>
          <a:xfrm>
            <a:off x="1588" y="6215063"/>
            <a:ext cx="9144000" cy="642937"/>
          </a:xfrm>
          <a:prstGeom prst="rect">
            <a:avLst/>
          </a:prstGeom>
          <a:gradFill flip="none" rotWithShape="1">
            <a:gsLst>
              <a:gs pos="0">
                <a:srgbClr val="4C8208">
                  <a:tint val="66000"/>
                  <a:satMod val="160000"/>
                </a:srgbClr>
              </a:gs>
              <a:gs pos="50000">
                <a:srgbClr val="4C8208">
                  <a:tint val="44500"/>
                  <a:satMod val="160000"/>
                </a:srgbClr>
              </a:gs>
              <a:gs pos="100000">
                <a:srgbClr val="4C8208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ZoneTexte 25"/>
          <p:cNvSpPr txBox="1">
            <a:spLocks noChangeArrowheads="1"/>
          </p:cNvSpPr>
          <p:nvPr/>
        </p:nvSpPr>
        <p:spPr bwMode="auto">
          <a:xfrm>
            <a:off x="76064" y="71573"/>
            <a:ext cx="69294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it-IT"/>
            </a:defPPr>
            <a:lvl1pPr>
              <a:defRPr sz="1600" b="1" i="1">
                <a:latin typeface="Aptos Display" panose="020B0004020202020204" pitchFamily="34" charset="0"/>
              </a:defRPr>
            </a:lvl1pPr>
          </a:lstStyle>
          <a:p>
            <a:r>
              <a:rPr lang="en-US" dirty="0"/>
              <a:t>Accumulation head - BFKS 6,3</a:t>
            </a:r>
          </a:p>
        </p:txBody>
      </p:sp>
      <p:sp>
        <p:nvSpPr>
          <p:cNvPr id="2" name="Rettangolo arrotondato 54">
            <a:extLst>
              <a:ext uri="{FF2B5EF4-FFF2-40B4-BE49-F238E27FC236}">
                <a16:creationId xmlns:a16="http://schemas.microsoft.com/office/drawing/2014/main" id="{1A92913E-5DBD-6EDA-1223-225CBCB49BA7}"/>
              </a:ext>
            </a:extLst>
          </p:cNvPr>
          <p:cNvSpPr/>
          <p:nvPr/>
        </p:nvSpPr>
        <p:spPr>
          <a:xfrm>
            <a:off x="0" y="6072206"/>
            <a:ext cx="9144000" cy="142876"/>
          </a:xfrm>
          <a:prstGeom prst="roundRect">
            <a:avLst/>
          </a:prstGeom>
          <a:solidFill>
            <a:srgbClr val="4C8208"/>
          </a:solidFill>
          <a:ln>
            <a:solidFill>
              <a:srgbClr val="4C8208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cxnSp>
        <p:nvCxnSpPr>
          <p:cNvPr id="4" name="Straight Connector 4">
            <a:extLst>
              <a:ext uri="{FF2B5EF4-FFF2-40B4-BE49-F238E27FC236}">
                <a16:creationId xmlns:a16="http://schemas.microsoft.com/office/drawing/2014/main" id="{4ACFE239-40E6-4EB7-0CB2-1DA20D199D12}"/>
              </a:ext>
            </a:extLst>
          </p:cNvPr>
          <p:cNvCxnSpPr>
            <a:cxnSpLocks/>
          </p:cNvCxnSpPr>
          <p:nvPr/>
        </p:nvCxnSpPr>
        <p:spPr bwMode="auto">
          <a:xfrm>
            <a:off x="-7938" y="500063"/>
            <a:ext cx="7258297" cy="20070"/>
          </a:xfrm>
          <a:prstGeom prst="line">
            <a:avLst/>
          </a:prstGeom>
          <a:ln>
            <a:solidFill>
              <a:srgbClr val="4C8208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id="{5D56B0FB-C72F-303E-C67D-27AE23640D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2" t="442" r="3900" b="1270"/>
          <a:stretch/>
        </p:blipFill>
        <p:spPr>
          <a:xfrm>
            <a:off x="683568" y="638356"/>
            <a:ext cx="3168353" cy="5315554"/>
          </a:xfrm>
          <a:prstGeom prst="rect">
            <a:avLst/>
          </a:prstGeom>
        </p:spPr>
      </p:pic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93262C6B-A2A7-B363-BA3E-9B95630DD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74169"/>
              </p:ext>
            </p:extLst>
          </p:nvPr>
        </p:nvGraphicFramePr>
        <p:xfrm>
          <a:off x="3995936" y="1466948"/>
          <a:ext cx="3981450" cy="33168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7564">
                  <a:extLst>
                    <a:ext uri="{9D8B030D-6E8A-4147-A177-3AD203B41FA5}">
                      <a16:colId xmlns:a16="http://schemas.microsoft.com/office/drawing/2014/main" val="2225674734"/>
                    </a:ext>
                  </a:extLst>
                </a:gridCol>
                <a:gridCol w="1093886">
                  <a:extLst>
                    <a:ext uri="{9D8B030D-6E8A-4147-A177-3AD203B41FA5}">
                      <a16:colId xmlns:a16="http://schemas.microsoft.com/office/drawing/2014/main" val="3002586338"/>
                    </a:ext>
                  </a:extLst>
                </a:gridCol>
              </a:tblGrid>
              <a:tr h="27686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Description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A3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Value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A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112755"/>
                  </a:ext>
                </a:extLst>
              </a:tr>
              <a:tr h="5482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Aptos" panose="020B0004020202020204" pitchFamily="34" charset="0"/>
                        </a:rPr>
                        <a:t>Theoretical quantity of ejected material </a:t>
                      </a:r>
                    </a:p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Aptos" panose="020B0004020202020204" pitchFamily="34" charset="0"/>
                        </a:rPr>
                        <a:t>@ 100 l/min with HDPE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u="none" strike="noStrike">
                          <a:effectLst/>
                          <a:latin typeface="Aptos" panose="020B0004020202020204" pitchFamily="34" charset="0"/>
                        </a:rPr>
                        <a:t>1,28 kg/s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5966748"/>
                  </a:ext>
                </a:extLst>
              </a:tr>
              <a:tr h="27686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Piston stroke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220 mm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308535"/>
                  </a:ext>
                </a:extLst>
              </a:tr>
              <a:tr h="27686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  <a:latin typeface="Aptos" panose="020B0004020202020204" pitchFamily="34" charset="0"/>
                        </a:rPr>
                        <a:t>Refueling weight with HDPE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4,7 kg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5008804"/>
                  </a:ext>
                </a:extLst>
              </a:tr>
              <a:tr h="27686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it-IT" sz="1200" u="none" strike="noStrike">
                          <a:effectLst/>
                          <a:latin typeface="Aptos" panose="020B0004020202020204" pitchFamily="34" charset="0"/>
                        </a:rPr>
                        <a:t>Small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min. 50 mm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8953777"/>
                  </a:ext>
                </a:extLst>
              </a:tr>
              <a:tr h="27686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max. 220 mm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927296"/>
                  </a:ext>
                </a:extLst>
              </a:tr>
              <a:tr h="27686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it-IT" sz="1200" u="none" strike="noStrike">
                          <a:effectLst/>
                          <a:latin typeface="Aptos" panose="020B0004020202020204" pitchFamily="34" charset="0"/>
                        </a:rPr>
                        <a:t>Big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min. 85 mm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2981899"/>
                  </a:ext>
                </a:extLst>
              </a:tr>
              <a:tr h="27686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max. 300 mm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38944"/>
                  </a:ext>
                </a:extLst>
              </a:tr>
              <a:tr h="27686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  <a:latin typeface="Aptos" panose="020B0004020202020204" pitchFamily="34" charset="0"/>
                        </a:rPr>
                        <a:t>Thermoregulation zone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4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9009461"/>
                  </a:ext>
                </a:extLst>
              </a:tr>
              <a:tr h="27686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>
                          <a:effectLst/>
                          <a:latin typeface="Aptos" panose="020B0004020202020204" pitchFamily="34" charset="0"/>
                        </a:rPr>
                        <a:t>Total heigh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2021 mm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9802869"/>
                  </a:ext>
                </a:extLst>
              </a:tr>
              <a:tr h="27686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Weight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u="none" strike="noStrike" dirty="0">
                          <a:effectLst/>
                          <a:latin typeface="Aptos" panose="020B0004020202020204" pitchFamily="34" charset="0"/>
                        </a:rPr>
                        <a:t>1.040 kg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772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79895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F24B6FFBD2BB9469039048EDF576EF6" ma:contentTypeVersion="14" ma:contentTypeDescription="Creare un nuovo documento." ma:contentTypeScope="" ma:versionID="1e6cbf37ad7bb08649c5d06bd869c5b1">
  <xsd:schema xmlns:xsd="http://www.w3.org/2001/XMLSchema" xmlns:xs="http://www.w3.org/2001/XMLSchema" xmlns:p="http://schemas.microsoft.com/office/2006/metadata/properties" xmlns:ns2="ab50f141-745f-4998-8578-2e01bc206aab" xmlns:ns3="5c628ba2-a351-4c6d-ad06-4021eb7091f2" targetNamespace="http://schemas.microsoft.com/office/2006/metadata/properties" ma:root="true" ma:fieldsID="29a52ac3319cb8bfc60793b003d1c125" ns2:_="" ns3:_="">
    <xsd:import namespace="ab50f141-745f-4998-8578-2e01bc206aab"/>
    <xsd:import namespace="5c628ba2-a351-4c6d-ad06-4021eb7091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0f141-745f-4998-8578-2e01bc206a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Tag immagine" ma:readOnly="false" ma:fieldId="{5cf76f15-5ced-4ddc-b409-7134ff3c332f}" ma:taxonomyMulti="true" ma:sspId="ca47c877-1449-4a90-b6a9-df8b422d73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628ba2-a351-4c6d-ad06-4021eb7091f2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44a007e9-3f9c-40f5-a679-9077504fc9a4}" ma:internalName="TaxCatchAll" ma:showField="CatchAllData" ma:web="5c628ba2-a351-4c6d-ad06-4021eb7091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628ba2-a351-4c6d-ad06-4021eb7091f2" xsi:nil="true"/>
    <lcf76f155ced4ddcb4097134ff3c332f xmlns="ab50f141-745f-4998-8578-2e01bc206aa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AA4821-331C-44C9-AFFE-D2B47B14FE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50f141-745f-4998-8578-2e01bc206aab"/>
    <ds:schemaRef ds:uri="5c628ba2-a351-4c6d-ad06-4021eb7091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1F7D1F-6C94-40BC-A74D-E73B3BD6B57E}">
  <ds:schemaRefs>
    <ds:schemaRef ds:uri="http://schemas.microsoft.com/office/2006/metadata/properties"/>
    <ds:schemaRef ds:uri="http://schemas.microsoft.com/office/infopath/2007/PartnerControls"/>
    <ds:schemaRef ds:uri="5c628ba2-a351-4c6d-ad06-4021eb7091f2"/>
    <ds:schemaRef ds:uri="ab50f141-745f-4998-8578-2e01bc206aab"/>
  </ds:schemaRefs>
</ds:datastoreItem>
</file>

<file path=customXml/itemProps3.xml><?xml version="1.0" encoding="utf-8"?>
<ds:datastoreItem xmlns:ds="http://schemas.openxmlformats.org/officeDocument/2006/customXml" ds:itemID="{04F05B5A-49B0-488D-8832-DA9EC5A9B6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278</Words>
  <Application>Microsoft Office PowerPoint</Application>
  <PresentationFormat>Bildschirmpräsentation (4:3)</PresentationFormat>
  <Paragraphs>96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Tema di Office</vt:lpstr>
      <vt:lpstr>Kautex - KBSH 2-60  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Eleonora Battagliotti</dc:creator>
  <cp:lastModifiedBy>Timo Jankowsky</cp:lastModifiedBy>
  <cp:revision>1157</cp:revision>
  <cp:lastPrinted>2016-01-13T10:40:10Z</cp:lastPrinted>
  <dcterms:created xsi:type="dcterms:W3CDTF">2010-09-02T09:58:29Z</dcterms:created>
  <dcterms:modified xsi:type="dcterms:W3CDTF">2025-11-26T12:45:36Z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0x0101008F24B6FFBD2BB9469039048EDF576EF6</vt:lpwstr>
  </property>
</Properties>
</file>